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2llybjQJbgZQXKzIVeoVlqOqJ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b0f5a783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b0f5a783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0f5a783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b0f5a783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0f5a783c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b0f5a783c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6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>
  <p:cSld name="Titolo e sottotitolo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6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913775" y="4204821"/>
            <a:ext cx="10364452" cy="1586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7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1720644" y="3610032"/>
            <a:ext cx="8752299" cy="594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2"/>
          </p:nvPr>
        </p:nvSpPr>
        <p:spPr>
          <a:xfrm>
            <a:off x="913774" y="4372796"/>
            <a:ext cx="10364452" cy="1421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01" name="Google Shape;101;p17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wentieth Century"/>
              <a:buNone/>
            </a:pPr>
            <a:r>
              <a:rPr lang="it-IT" sz="8000" b="0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“</a:t>
            </a: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wentieth Century"/>
              <a:buNone/>
            </a:pPr>
            <a:r>
              <a:rPr lang="it-IT" sz="8000" b="0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8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913775" y="4662335"/>
            <a:ext cx="10364452" cy="1140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onne">
  <p:cSld name="3 colonne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19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2"/>
          </p:nvPr>
        </p:nvSpPr>
        <p:spPr>
          <a:xfrm>
            <a:off x="913774" y="2943355"/>
            <a:ext cx="3298976" cy="2847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body" idx="3"/>
          </p:nvPr>
        </p:nvSpPr>
        <p:spPr>
          <a:xfrm>
            <a:off x="4452389" y="2367093"/>
            <a:ext cx="329152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4"/>
          </p:nvPr>
        </p:nvSpPr>
        <p:spPr>
          <a:xfrm>
            <a:off x="4441348" y="2943355"/>
            <a:ext cx="3303351" cy="2847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5"/>
          </p:nvPr>
        </p:nvSpPr>
        <p:spPr>
          <a:xfrm>
            <a:off x="7973298" y="2367093"/>
            <a:ext cx="330492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6"/>
          </p:nvPr>
        </p:nvSpPr>
        <p:spPr>
          <a:xfrm>
            <a:off x="7973298" y="2943355"/>
            <a:ext cx="3304928" cy="2847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onne immagine">
  <p:cSld name="3 colonne immagine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0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0"/>
          <p:cNvSpPr txBox="1"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6" name="Google Shape;126;p20"/>
          <p:cNvSpPr>
            <a:spLocks noGrp="1"/>
          </p:cNvSpPr>
          <p:nvPr>
            <p:ph type="pic" idx="2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3"/>
          </p:nvPr>
        </p:nvSpPr>
        <p:spPr>
          <a:xfrm>
            <a:off x="913774" y="4781082"/>
            <a:ext cx="3296409" cy="1010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4"/>
          </p:nvPr>
        </p:nvSpPr>
        <p:spPr>
          <a:xfrm>
            <a:off x="4442759" y="4204820"/>
            <a:ext cx="330182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9" name="Google Shape;129;p20"/>
          <p:cNvSpPr>
            <a:spLocks noGrp="1"/>
          </p:cNvSpPr>
          <p:nvPr>
            <p:ph type="pic" idx="5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body" idx="6"/>
          </p:nvPr>
        </p:nvSpPr>
        <p:spPr>
          <a:xfrm>
            <a:off x="4441348" y="4781080"/>
            <a:ext cx="3303352" cy="1010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7"/>
          </p:nvPr>
        </p:nvSpPr>
        <p:spPr>
          <a:xfrm>
            <a:off x="7973298" y="4204820"/>
            <a:ext cx="330068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32" name="Google Shape;132;p20"/>
          <p:cNvSpPr>
            <a:spLocks noGrp="1"/>
          </p:cNvSpPr>
          <p:nvPr>
            <p:ph type="pic" idx="8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9"/>
          </p:nvPr>
        </p:nvSpPr>
        <p:spPr>
          <a:xfrm>
            <a:off x="7973173" y="4781078"/>
            <a:ext cx="3305053" cy="1010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1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body" idx="1"/>
          </p:nvPr>
        </p:nvSpPr>
        <p:spPr>
          <a:xfrm rot="5400000">
            <a:off x="4383948" y="-1103079"/>
            <a:ext cx="3424107" cy="103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2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2"/>
          <p:cNvSpPr txBox="1">
            <a:spLocks noGrp="1"/>
          </p:cNvSpPr>
          <p:nvPr>
            <p:ph type="title"/>
          </p:nvPr>
        </p:nvSpPr>
        <p:spPr>
          <a:xfrm rot="5400000">
            <a:off x="7410763" y="1923737"/>
            <a:ext cx="5181599" cy="2553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2"/>
          <p:cNvSpPr txBox="1">
            <a:spLocks noGrp="1"/>
          </p:cNvSpPr>
          <p:nvPr>
            <p:ph type="body" idx="1"/>
          </p:nvPr>
        </p:nvSpPr>
        <p:spPr>
          <a:xfrm rot="5400000">
            <a:off x="2152338" y="-628961"/>
            <a:ext cx="5181599" cy="7658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7" descr="Droplets-HD-Title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7"/>
          <p:cNvSpPr txBox="1"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wentieth Century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>
                <a:solidFill>
                  <a:srgbClr val="7F7F7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9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10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51060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2"/>
          </p:nvPr>
        </p:nvSpPr>
        <p:spPr>
          <a:xfrm>
            <a:off x="6172200" y="2367092"/>
            <a:ext cx="5105400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1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1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  <a:defRPr sz="26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2"/>
          </p:nvPr>
        </p:nvSpPr>
        <p:spPr>
          <a:xfrm>
            <a:off x="913774" y="3051012"/>
            <a:ext cx="5106027" cy="274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3"/>
          </p:nvPr>
        </p:nvSpPr>
        <p:spPr>
          <a:xfrm>
            <a:off x="6396423" y="2371018"/>
            <a:ext cx="4881804" cy="679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  <a:defRPr sz="26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4"/>
          </p:nvPr>
        </p:nvSpPr>
        <p:spPr>
          <a:xfrm>
            <a:off x="6172200" y="3051012"/>
            <a:ext cx="5105401" cy="274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2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1"/>
          </p:nvPr>
        </p:nvSpPr>
        <p:spPr>
          <a:xfrm>
            <a:off x="5078062" y="609600"/>
            <a:ext cx="6200163" cy="5181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2"/>
          </p:nvPr>
        </p:nvSpPr>
        <p:spPr>
          <a:xfrm>
            <a:off x="913774" y="2632852"/>
            <a:ext cx="3935689" cy="3158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4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>
            <a:spLocks noGrp="1"/>
          </p:cNvSpPr>
          <p:nvPr>
            <p:ph type="pic" idx="2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913794" y="2632852"/>
            <a:ext cx="5934949" cy="3158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panoramica con didascalia">
  <p:cSld name="Immagine panoramica con didascalia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5" descr="Droplets-HD-Content-R1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>
            <a:spLocks noGrp="1"/>
          </p:cNvSpPr>
          <p:nvPr>
            <p:ph type="pic" idx="2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913774" y="5108728"/>
            <a:ext cx="10364452" cy="682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5" descr="\\DROBO-FS\QuickDrops\JB\PPTX NG\Droplets\LightingOverlay.png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0" y="-1"/>
            <a:ext cx="12192003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5"/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wentieth Century"/>
              <a:buNone/>
              <a:defRPr sz="3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dt" idx="10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ftr" idx="11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irigente@icmarianocomense2.edu.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hiara.ceppi@icmarianocomense2.edu.it" TargetMode="External"/><Relationship Id="rId4" Type="http://schemas.openxmlformats.org/officeDocument/2006/relationships/hyperlink" Target="mailto:paola.viscardi@icmarianocomense2.edu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"/>
          <p:cNvSpPr txBox="1"/>
          <p:nvPr/>
        </p:nvSpPr>
        <p:spPr>
          <a:xfrm>
            <a:off x="5292969" y="2214766"/>
            <a:ext cx="6414937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possono iscrivere alle Scuole dell’Infanzia </a:t>
            </a:r>
            <a:endParaRPr lang="it-IT" sz="2400" b="1" i="0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Statale 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bambini nati negli anni </a:t>
            </a:r>
            <a:r>
              <a:rPr lang="it-IT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2020-2021-2022</a:t>
            </a:r>
            <a:r>
              <a:rPr lang="it-IT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quelli nati entro il 30 aprile </a:t>
            </a:r>
            <a:r>
              <a:rPr lang="it-IT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2023.</a:t>
            </a: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 bambini nati da gennaio ad aprile </a:t>
            </a:r>
            <a:r>
              <a:rPr lang="it-IT" sz="2400" b="0" i="1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2023 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1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verranno </a:t>
            </a:r>
            <a:r>
              <a:rPr lang="it-IT" sz="2400" b="0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inseriti in una apposita graduatoria e </a:t>
            </a:r>
            <a:endParaRPr lang="it-IT" sz="2400" b="0" i="1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1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potranno </a:t>
            </a:r>
            <a:r>
              <a:rPr lang="it-IT" sz="2400" b="0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essere accolti a partire dal mese di </a:t>
            </a:r>
            <a:endParaRPr lang="it-IT" sz="2400" b="0" i="1" u="none" strike="noStrike" cap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1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gennaio 2026, </a:t>
            </a:r>
            <a:r>
              <a:rPr lang="it-IT" sz="2400" b="0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presenza di posti liberi.)</a:t>
            </a:r>
            <a:endParaRPr dirty="0"/>
          </a:p>
        </p:txBody>
      </p:sp>
      <p:sp>
        <p:nvSpPr>
          <p:cNvPr id="3" name="AutoShape 4" descr="Iscrizioni Scuola dell'Infanzia 2025/26 – Istituto Comprensivo Coazz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730108" y="4044826"/>
            <a:ext cx="2217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A.S. 2025-2026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032" name="Picture 8" descr="Scuola dell'Infanzia – I.C. De Pis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153070"/>
            <a:ext cx="4762500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292969" y="1172704"/>
            <a:ext cx="5978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ISCRIZIONI A.S. 2025/2026</a:t>
            </a:r>
            <a:endParaRPr lang="it-IT" sz="2800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 txBox="1"/>
          <p:nvPr/>
        </p:nvSpPr>
        <p:spPr>
          <a:xfrm>
            <a:off x="963378" y="452870"/>
            <a:ext cx="9809700" cy="590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 smtClean="0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FASI DELLE ISCRIZIONI: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i="0" u="none" strike="noStrike" cap="none" dirty="0" smtClean="0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Sarà possibile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it-IT" sz="2400" b="1" i="0" u="none" strike="noStrike" cap="none" dirty="0">
                <a:solidFill>
                  <a:schemeClr val="dk1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su appuntamento telefonando al n. 031/745623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ritirare i moduli per l’iscrizione 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presso la Segreteria dell’Istituto, in Via S. Antonio 6 a Perticato di Mariano C.se.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All’interno del modulo della domanda di iscrizione, troverete anche:    </a:t>
            </a:r>
            <a:endParaRPr lang="it-IT" sz="24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buSzPts val="2400"/>
              <a:buFontTx/>
              <a:buChar char="-"/>
            </a:pPr>
            <a:r>
              <a:rPr lang="it-IT" sz="2400" b="1" dirty="0" smtClean="0">
                <a:solidFill>
                  <a:srgbClr val="0000FF"/>
                </a:solidFill>
              </a:rPr>
              <a:t>informativa </a:t>
            </a:r>
            <a:r>
              <a:rPr lang="it-IT" sz="2400" b="1" dirty="0">
                <a:solidFill>
                  <a:srgbClr val="0000FF"/>
                </a:solidFill>
              </a:rPr>
              <a:t>privacy </a:t>
            </a:r>
            <a:r>
              <a:rPr lang="it-IT" sz="2400" b="1" dirty="0" smtClean="0">
                <a:solidFill>
                  <a:srgbClr val="0000FF"/>
                </a:solidFill>
              </a:rPr>
              <a:t>allievi</a:t>
            </a:r>
          </a:p>
          <a:p>
            <a:pPr marL="342900" lvl="0" indent="-342900">
              <a:buSzPts val="2400"/>
              <a:buFontTx/>
              <a:buChar char="-"/>
            </a:pPr>
            <a:r>
              <a:rPr lang="it-IT" sz="2400" b="1" dirty="0" smtClean="0">
                <a:solidFill>
                  <a:srgbClr val="0000FF"/>
                </a:solidFill>
              </a:rPr>
              <a:t>Opzione per la frequenza della scuola dell’infanzia</a:t>
            </a:r>
            <a:endParaRPr lang="it-IT" sz="2400" b="1" dirty="0">
              <a:solidFill>
                <a:srgbClr val="0000FF"/>
              </a:solidFill>
            </a:endParaRPr>
          </a:p>
          <a:p>
            <a:pPr marL="342900" lvl="0" indent="-342900">
              <a:buSzPts val="2400"/>
              <a:buFontTx/>
              <a:buChar char="-"/>
            </a:pPr>
            <a:r>
              <a:rPr lang="it-IT" sz="2400" b="1" dirty="0" smtClean="0">
                <a:solidFill>
                  <a:srgbClr val="0000FF"/>
                </a:solidFill>
              </a:rPr>
              <a:t>Informazioni per iscrizione </a:t>
            </a:r>
            <a:r>
              <a:rPr lang="it-IT" sz="2400" b="1" dirty="0">
                <a:solidFill>
                  <a:srgbClr val="0000FF"/>
                </a:solidFill>
              </a:rPr>
              <a:t>al servizio </a:t>
            </a:r>
            <a:r>
              <a:rPr lang="it-IT" sz="2400" b="1" dirty="0" smtClean="0">
                <a:solidFill>
                  <a:srgbClr val="0000FF"/>
                </a:solidFill>
              </a:rPr>
              <a:t>mensa + manuale di utilizzo portale mensa e </a:t>
            </a:r>
            <a:r>
              <a:rPr lang="it-IT" sz="2400" b="1" dirty="0" err="1" smtClean="0">
                <a:solidFill>
                  <a:srgbClr val="0000FF"/>
                </a:solidFill>
              </a:rPr>
              <a:t>app</a:t>
            </a:r>
            <a:endParaRPr lang="it-IT" sz="2400" b="1" dirty="0">
              <a:solidFill>
                <a:srgbClr val="0000FF"/>
              </a:solidFill>
            </a:endParaRPr>
          </a:p>
          <a:p>
            <a:pPr marL="342900" lvl="0" indent="-342900">
              <a:buSzPts val="2400"/>
              <a:buFontTx/>
              <a:buChar char="-"/>
            </a:pPr>
            <a:r>
              <a:rPr lang="it-IT" sz="2400" b="1" dirty="0">
                <a:solidFill>
                  <a:srgbClr val="0000FF"/>
                </a:solidFill>
              </a:rPr>
              <a:t>dichiarazione sostitutiva dell’atto di notorietà (per chi lavora in proprio)</a:t>
            </a:r>
          </a:p>
          <a:p>
            <a:pPr marL="342900" lvl="0" indent="-342900">
              <a:buSzPts val="2400"/>
              <a:buFontTx/>
              <a:buChar char="-"/>
            </a:pPr>
            <a:r>
              <a:rPr lang="it-IT" sz="2400" b="1" dirty="0">
                <a:solidFill>
                  <a:srgbClr val="0000FF"/>
                </a:solidFill>
              </a:rPr>
              <a:t>attestazione datore di lavoro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0f5a783c9_0_0"/>
          <p:cNvSpPr txBox="1"/>
          <p:nvPr/>
        </p:nvSpPr>
        <p:spPr>
          <a:xfrm>
            <a:off x="586886" y="368164"/>
            <a:ext cx="11029800" cy="6375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it-IT" sz="3300" b="1" dirty="0"/>
              <a:t>C</a:t>
            </a:r>
            <a:r>
              <a:rPr lang="it-IT" sz="3200" b="1" dirty="0"/>
              <a:t>OMPILARE LA DOMANDA IN TUTTE LE SUE PARTI.</a:t>
            </a:r>
            <a:endParaRPr sz="3200"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/>
          </a:p>
          <a:p>
            <a:pPr marL="457200" lvl="0" indent="-431800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it-IT" sz="3200" b="1" dirty="0" smtClean="0"/>
              <a:t>SERVIZIO PRE-SCUOLA DALLE 7,45 (gestito dalle insegnanti).</a:t>
            </a:r>
          </a:p>
          <a:p>
            <a:pPr marL="25400" lvl="0" rtl="0">
              <a:spcBef>
                <a:spcPts val="0"/>
              </a:spcBef>
              <a:spcAft>
                <a:spcPts val="0"/>
              </a:spcAft>
              <a:buSzPts val="3200"/>
            </a:pPr>
            <a:r>
              <a:rPr lang="it-IT" sz="3200" b="1" dirty="0"/>
              <a:t> </a:t>
            </a:r>
            <a:r>
              <a:rPr lang="it-IT" sz="3200" b="1" dirty="0" smtClean="0"/>
              <a:t>   SERVIZIO POST-SCUOLA DALLE 16,00 ALLE 17,45 </a:t>
            </a:r>
          </a:p>
          <a:p>
            <a:pPr marL="25400" lvl="0" rtl="0">
              <a:spcBef>
                <a:spcPts val="0"/>
              </a:spcBef>
              <a:spcAft>
                <a:spcPts val="0"/>
              </a:spcAft>
              <a:buSzPts val="3200"/>
            </a:pPr>
            <a:r>
              <a:rPr lang="it-IT" sz="3200" b="1" dirty="0" smtClean="0"/>
              <a:t>   (gestito da un’educatrice).</a:t>
            </a:r>
            <a:endParaRPr sz="3200"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/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it-IT" sz="3200" b="1" dirty="0"/>
              <a:t>DOVRETE PORRE DELLE CROCETTE SU UNA SERIE DI VOCI PER IL PUNTEGGIO PER EVENTUALI GRADUATORIE (OCCORRERA’ PORTARE DOCUMENTAZIONE CHE ATTESTA CIO’ CHE AVETE DICHIARATO).</a:t>
            </a:r>
            <a:endParaRPr sz="3200"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900" dirty="0"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b0f5a783c9_0_5"/>
          <p:cNvSpPr txBox="1"/>
          <p:nvPr/>
        </p:nvSpPr>
        <p:spPr>
          <a:xfrm>
            <a:off x="771525" y="385750"/>
            <a:ext cx="11029800" cy="57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/>
          </a:p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it-IT" sz="2400" b="1" dirty="0"/>
              <a:t>SOTTO IL QUADRO ATTRIBUZIONE PUNTEGGI TROVERETE DUE RIGHE SULLE QUALI VI CHIEDIAMO DI SEGNALARE EVENTUALI RICHIESTE (es: inserimento in una specifica sezione; nominativi di bambini con cui si vorrebbe essere </a:t>
            </a:r>
            <a:r>
              <a:rPr lang="it-IT" sz="2400" b="1" dirty="0" smtClean="0"/>
              <a:t>iscritti, eventuale possibilità iscrizione all’altra scuola dell’infanzia dell’IC </a:t>
            </a:r>
            <a:r>
              <a:rPr lang="it-IT" sz="2400" b="1" dirty="0"/>
              <a:t>…); QUESTE RICHIESTE VERRANNO VALUTATE DAL DIRIGENTE. IN CASO IN CUI LE RICHIESTE NON DOVESSERO ESSERE SODDISFATTE, LE FAMIGLIE VERRANNO INFORMATE.</a:t>
            </a:r>
            <a:endParaRPr sz="2400" b="1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it-IT" sz="2400" b="1" dirty="0"/>
              <a:t>SUGGERIAMO DI SEGNALARE, IN MODO RISERVATO, AL DIRIGENTE SCOLASTICO, EVENTUALI PROBLEMATICHE RELATIVE ALLA SITUAZIONE DELLA FAMIGLIA, ALLA SALUTE O ALLA MATURAZIONE DEL/LA BAMBINO/A (es. ritardi nello sviluppo </a:t>
            </a:r>
            <a:r>
              <a:rPr lang="it-IT" sz="2400" b="1" dirty="0" smtClean="0"/>
              <a:t>del linguaggio,</a:t>
            </a:r>
          </a:p>
          <a:p>
            <a:pPr marL="76200" lvl="0" algn="l" rtl="0"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it-IT" sz="2400" b="1" dirty="0"/>
              <a:t> </a:t>
            </a:r>
            <a:r>
              <a:rPr lang="it-IT" sz="2400" b="1" dirty="0" smtClean="0"/>
              <a:t>   dell’autonomia</a:t>
            </a:r>
            <a:r>
              <a:rPr lang="it-IT" sz="2400" b="1" dirty="0"/>
              <a:t>, del comportamento, della relazione con gli altri, ecc.).</a:t>
            </a:r>
            <a:r>
              <a:rPr lang="it-IT" sz="2400" dirty="0"/>
              <a:t> </a:t>
            </a:r>
            <a:endParaRPr sz="2400"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b0f5a783c9_0_9"/>
          <p:cNvSpPr txBox="1"/>
          <p:nvPr/>
        </p:nvSpPr>
        <p:spPr>
          <a:xfrm>
            <a:off x="957275" y="657225"/>
            <a:ext cx="10458600" cy="52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400" b="1" dirty="0">
                <a:solidFill>
                  <a:srgbClr val="FF0000"/>
                </a:solidFill>
              </a:rPr>
              <a:t>SEZIONI CHE ACCOGLIERANNO </a:t>
            </a:r>
            <a:endParaRPr sz="340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400" b="1" dirty="0">
                <a:solidFill>
                  <a:srgbClr val="FF0000"/>
                </a:solidFill>
              </a:rPr>
              <a:t>BAMBINI DI 3 </a:t>
            </a:r>
            <a:r>
              <a:rPr lang="it-IT" sz="3400" b="1" dirty="0" smtClean="0">
                <a:solidFill>
                  <a:srgbClr val="FF0000"/>
                </a:solidFill>
              </a:rPr>
              <a:t>ANNI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400" b="1" dirty="0">
              <a:solidFill>
                <a:srgbClr val="FF0000"/>
              </a:solidFill>
            </a:endParaRPr>
          </a:p>
          <a:p>
            <a:r>
              <a:rPr lang="it-IT" sz="2800" b="1" dirty="0" smtClean="0">
                <a:solidFill>
                  <a:srgbClr val="FF0000"/>
                </a:solidFill>
              </a:rPr>
              <a:t>SCUOLA MONTESSORI                    SCUOLA IL GIARDINO</a:t>
            </a: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r>
              <a:rPr lang="it-IT" sz="3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sez</a:t>
            </a:r>
            <a:r>
              <a:rPr lang="it-IT" sz="3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</a:t>
            </a:r>
            <a:r>
              <a:rPr lang="it-IT" sz="3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A- DELFINI                    sez. C - TULIPANI</a:t>
            </a:r>
            <a:endParaRPr lang="it-IT" sz="3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400" b="1" dirty="0" smtClean="0">
                <a:solidFill>
                  <a:srgbClr val="FFC000"/>
                </a:solidFill>
              </a:rPr>
              <a:t>Sez. B- PESCIOLINI             sez. D - ROSE</a:t>
            </a:r>
            <a:endParaRPr lang="it-IT" sz="3400" b="1" dirty="0">
              <a:solidFill>
                <a:srgbClr val="FFC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400" b="1" dirty="0" smtClean="0">
                <a:solidFill>
                  <a:srgbClr val="00B0F0"/>
                </a:solidFill>
              </a:rPr>
              <a:t>sez</a:t>
            </a:r>
            <a:r>
              <a:rPr lang="it-IT" sz="3400" b="1" dirty="0">
                <a:solidFill>
                  <a:srgbClr val="00B0F0"/>
                </a:solidFill>
              </a:rPr>
              <a:t>. </a:t>
            </a:r>
            <a:r>
              <a:rPr lang="it-IT" sz="3400" b="1" dirty="0" smtClean="0">
                <a:solidFill>
                  <a:srgbClr val="00B0F0"/>
                </a:solidFill>
              </a:rPr>
              <a:t>C- GRANCHI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40000"/>
                <a:lumOff val="60000"/>
              </a:schemeClr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"/>
          <p:cNvSpPr txBox="1"/>
          <p:nvPr/>
        </p:nvSpPr>
        <p:spPr>
          <a:xfrm>
            <a:off x="1571348" y="1455938"/>
            <a:ext cx="9259409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 smtClean="0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2) Dall’8 al 31 gennaio 2025, </a:t>
            </a:r>
            <a:r>
              <a:rPr lang="it-IT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sempre 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 appuntamento, si potrà consegnare la domanda compilata, portando con sé:</a:t>
            </a:r>
            <a:endParaRPr dirty="0"/>
          </a:p>
          <a:p>
            <a:pPr lvl="0" algn="just">
              <a:buSzPts val="2400"/>
            </a:pPr>
            <a:endParaRPr lang="it-IT" sz="2400" dirty="0">
              <a:solidFill>
                <a:schemeClr val="dk1"/>
              </a:solidFill>
            </a:endParaRPr>
          </a:p>
          <a:p>
            <a:pPr marL="342900" lvl="0" indent="-342900" algn="just">
              <a:buClr>
                <a:srgbClr val="0000FF"/>
              </a:buClr>
              <a:buSzPts val="2400"/>
              <a:buFont typeface="Arial"/>
              <a:buChar char="-"/>
            </a:pPr>
            <a:r>
              <a:rPr lang="it-IT" sz="2400" b="1" dirty="0">
                <a:solidFill>
                  <a:srgbClr val="0000FF"/>
                </a:solidFill>
              </a:rPr>
              <a:t>tutti i moduli cartacei consegnati dalla Segreteria con la domanda;</a:t>
            </a:r>
            <a:endParaRPr lang="it-IT" b="1" dirty="0">
              <a:solidFill>
                <a:srgbClr val="0000FF"/>
              </a:solidFill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Char char="-"/>
            </a:pPr>
            <a:r>
              <a:rPr lang="it-IT" sz="2400" b="1" i="0" u="none" strike="noStrike" cap="none" dirty="0" smtClean="0">
                <a:solidFill>
                  <a:srgbClr val="0000FF"/>
                </a:solidFill>
              </a:rPr>
              <a:t>carta </a:t>
            </a:r>
            <a:r>
              <a:rPr lang="it-IT" sz="2400" b="1" i="0" u="none" strike="noStrike" cap="none" dirty="0">
                <a:solidFill>
                  <a:srgbClr val="0000FF"/>
                </a:solidFill>
              </a:rPr>
              <a:t>d’identità e codice fiscale dei genitori e del/la bambino/a;</a:t>
            </a:r>
            <a:endParaRPr b="1" dirty="0">
              <a:solidFill>
                <a:srgbClr val="0000FF"/>
              </a:solidFill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Char char="-"/>
            </a:pPr>
            <a:r>
              <a:rPr lang="it-IT" sz="2400" b="1" i="0" u="none" strike="noStrike" cap="none" dirty="0">
                <a:solidFill>
                  <a:srgbClr val="0000FF"/>
                </a:solidFill>
              </a:rPr>
              <a:t>certificazione delle </a:t>
            </a:r>
            <a:r>
              <a:rPr lang="it-IT" sz="2400" b="1" i="0" u="none" strike="noStrike" cap="none" dirty="0" smtClean="0">
                <a:solidFill>
                  <a:srgbClr val="0000FF"/>
                </a:solidFill>
              </a:rPr>
              <a:t>vaccinazioni.</a:t>
            </a:r>
            <a:endParaRPr b="1" dirty="0" smtClean="0">
              <a:solidFill>
                <a:srgbClr val="0000FF"/>
              </a:solidFill>
            </a:endParaRPr>
          </a:p>
          <a:p>
            <a:pPr marL="342900" indent="-190500" algn="just">
              <a:buClr>
                <a:schemeClr val="dk1"/>
              </a:buClr>
              <a:buSzPts val="2400"/>
            </a:pPr>
            <a:endParaRPr lang="it-IT" sz="2400" dirty="0">
              <a:solidFill>
                <a:schemeClr val="dk1"/>
              </a:solidFill>
            </a:endParaRPr>
          </a:p>
          <a:p>
            <a:pPr marL="342900" indent="-190500" algn="just">
              <a:buClr>
                <a:schemeClr val="dk1"/>
              </a:buClr>
              <a:buSzPts val="2400"/>
            </a:pPr>
            <a:r>
              <a:rPr lang="it-IT" sz="2400" dirty="0" smtClean="0">
                <a:solidFill>
                  <a:schemeClr val="dk1"/>
                </a:solidFill>
              </a:rPr>
              <a:t>3) Verrà esposta la graduatoria sui cancelli della scuola dell’infanzia e della segreteria.</a:t>
            </a:r>
            <a:endParaRPr lang="it-IT" dirty="0"/>
          </a:p>
          <a:p>
            <a:pPr marL="342900" marR="0" lvl="0" indent="-190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wentieth Century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FF"/>
            </a:gs>
            <a:gs pos="100000">
              <a:schemeClr val="lt1"/>
            </a:gs>
          </a:gsLst>
          <a:lin ang="5400000" scaled="0"/>
        </a:gra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"/>
          <p:cNvSpPr txBox="1"/>
          <p:nvPr/>
        </p:nvSpPr>
        <p:spPr>
          <a:xfrm>
            <a:off x="1971098" y="1234423"/>
            <a:ext cx="7723573" cy="4431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INDIRIZZI MAIL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0000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rgbClr val="0000FF"/>
                </a:solidFill>
              </a:rPr>
              <a:t>DIRIGENTE    prof. Giuseppe Angelo </a:t>
            </a:r>
            <a:r>
              <a:rPr lang="it-IT" sz="2400" b="1" dirty="0" smtClean="0">
                <a:solidFill>
                  <a:srgbClr val="0000FF"/>
                </a:solidFill>
              </a:rPr>
              <a:t>Proserpio</a:t>
            </a:r>
            <a:endParaRPr sz="2400" b="1" dirty="0">
              <a:solidFill>
                <a:srgbClr val="0000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u="sng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dirigente@icmarianocomense2.edu.it</a:t>
            </a:r>
            <a:endParaRPr sz="2400" b="1" dirty="0">
              <a:solidFill>
                <a:srgbClr val="0000FF"/>
              </a:solidFill>
            </a:endParaRPr>
          </a:p>
          <a:p>
            <a:pPr lvl="0"/>
            <a:endParaRPr lang="it-IT" sz="2400" b="1" dirty="0" smtClean="0">
              <a:solidFill>
                <a:srgbClr val="0000FF"/>
              </a:solidFill>
            </a:endParaRPr>
          </a:p>
          <a:p>
            <a:pPr lvl="0"/>
            <a:r>
              <a:rPr lang="it-IT" sz="2400" b="1" dirty="0" smtClean="0">
                <a:solidFill>
                  <a:srgbClr val="00B050"/>
                </a:solidFill>
              </a:rPr>
              <a:t>VICE PRESIDE    maestra Paola Viscardi</a:t>
            </a:r>
            <a:endParaRPr lang="it-IT" sz="2400" b="1" dirty="0">
              <a:solidFill>
                <a:srgbClr val="00B050"/>
              </a:solidFill>
            </a:endParaRPr>
          </a:p>
          <a:p>
            <a:pPr lvl="0"/>
            <a:r>
              <a:rPr lang="it-IT" sz="2400" b="1" u="sng" dirty="0" smtClean="0">
                <a:solidFill>
                  <a:srgbClr val="0000FF"/>
                </a:solidFill>
                <a:hlinkClick r:id="rId4"/>
              </a:rPr>
              <a:t>paola.viscardi@icmarianocomense2.edu.it</a:t>
            </a:r>
            <a:endParaRPr lang="it-IT" sz="2400" b="1" dirty="0">
              <a:solidFill>
                <a:srgbClr val="0000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/>
            <a:r>
              <a:rPr lang="it-IT" sz="2400" b="1" dirty="0">
                <a:solidFill>
                  <a:srgbClr val="FF00FF"/>
                </a:solidFill>
              </a:rPr>
              <a:t>FUNZIONE STRUMENTALE PER L’INCLUSIONE (scuola dell’infanzia)- </a:t>
            </a:r>
            <a:r>
              <a:rPr lang="it-IT" sz="2400" b="1" dirty="0" smtClean="0">
                <a:solidFill>
                  <a:srgbClr val="FF00FF"/>
                </a:solidFill>
              </a:rPr>
              <a:t>maestra Chiara Ceppi</a:t>
            </a:r>
            <a:endParaRPr sz="2400" b="1" dirty="0">
              <a:solidFill>
                <a:srgbClr val="FF00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u="sng" dirty="0" smtClean="0">
                <a:solidFill>
                  <a:srgbClr val="FF00FF"/>
                </a:solidFill>
                <a:hlinkClick r:id="rId5"/>
              </a:rPr>
              <a:t>chiara.ceppi@icmarianocomense2.edu.it</a:t>
            </a:r>
            <a:endParaRPr sz="2400" b="1" dirty="0">
              <a:solidFill>
                <a:srgbClr val="FF00F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Goccia">
      <a:dk1>
        <a:srgbClr val="000000"/>
      </a:dk1>
      <a:lt1>
        <a:srgbClr val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363</Words>
  <Application>Microsoft Office PowerPoint</Application>
  <PresentationFormat>Widescreen</PresentationFormat>
  <Paragraphs>59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Times New Roman</vt:lpstr>
      <vt:lpstr>Twentieth Century</vt:lpstr>
      <vt:lpstr>Goccia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plevisca@tin.it</dc:creator>
  <cp:lastModifiedBy>VicePreside</cp:lastModifiedBy>
  <cp:revision>25</cp:revision>
  <dcterms:created xsi:type="dcterms:W3CDTF">2020-12-04T09:02:58Z</dcterms:created>
  <dcterms:modified xsi:type="dcterms:W3CDTF">2024-12-05T11:20:12Z</dcterms:modified>
</cp:coreProperties>
</file>